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Advent Pro SemiBold"/>
      <p:regular r:id="rId23"/>
      <p:bold r:id="rId24"/>
      <p:italic r:id="rId25"/>
      <p:boldItalic r:id="rId26"/>
    </p:embeddedFont>
    <p:embeddedFont>
      <p:font typeface="Fira Sans Extra Condensed Medium"/>
      <p:regular r:id="rId27"/>
      <p:bold r:id="rId28"/>
      <p:italic r:id="rId29"/>
      <p:boldItalic r:id="rId30"/>
    </p:embeddedFont>
    <p:embeddedFont>
      <p:font typeface="Fira Sans Condensed Medium"/>
      <p:regular r:id="rId31"/>
      <p:bold r:id="rId32"/>
      <p:italic r:id="rId33"/>
      <p:boldItalic r:id="rId34"/>
    </p:embeddedFont>
    <p:embeddedFont>
      <p:font typeface="Maven Pro"/>
      <p:regular r:id="rId35"/>
      <p:bold r:id="rId36"/>
    </p:embeddedFont>
    <p:embeddedFont>
      <p:font typeface="Share Tech"/>
      <p:regular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AdventProSemiBold-bold.fntdata"/><Relationship Id="rId23" Type="http://schemas.openxmlformats.org/officeDocument/2006/relationships/font" Target="fonts/AdventProSemiBo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AdventProSemiBold-boldItalic.fntdata"/><Relationship Id="rId25" Type="http://schemas.openxmlformats.org/officeDocument/2006/relationships/font" Target="fonts/AdventProSemiBold-italic.fntdata"/><Relationship Id="rId28" Type="http://schemas.openxmlformats.org/officeDocument/2006/relationships/font" Target="fonts/FiraSansExtraCondensedMedium-bold.fntdata"/><Relationship Id="rId27" Type="http://schemas.openxmlformats.org/officeDocument/2006/relationships/font" Target="fonts/FiraSansExtraCondensedMedium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ExtraCondensedMedium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FiraSansCondensedMedium-regular.fntdata"/><Relationship Id="rId30" Type="http://schemas.openxmlformats.org/officeDocument/2006/relationships/font" Target="fonts/FiraSansExtraCondensedMedium-boldItalic.fntdata"/><Relationship Id="rId11" Type="http://schemas.openxmlformats.org/officeDocument/2006/relationships/slide" Target="slides/slide7.xml"/><Relationship Id="rId33" Type="http://schemas.openxmlformats.org/officeDocument/2006/relationships/font" Target="fonts/FiraSansCondensedMedium-italic.fntdata"/><Relationship Id="rId10" Type="http://schemas.openxmlformats.org/officeDocument/2006/relationships/slide" Target="slides/slide6.xml"/><Relationship Id="rId32" Type="http://schemas.openxmlformats.org/officeDocument/2006/relationships/font" Target="fonts/FiraSansCondensedMedium-bold.fntdata"/><Relationship Id="rId13" Type="http://schemas.openxmlformats.org/officeDocument/2006/relationships/slide" Target="slides/slide9.xml"/><Relationship Id="rId35" Type="http://schemas.openxmlformats.org/officeDocument/2006/relationships/font" Target="fonts/MavenPro-regular.fntdata"/><Relationship Id="rId12" Type="http://schemas.openxmlformats.org/officeDocument/2006/relationships/slide" Target="slides/slide8.xml"/><Relationship Id="rId34" Type="http://schemas.openxmlformats.org/officeDocument/2006/relationships/font" Target="fonts/FiraSansCondensedMedium-boldItalic.fntdata"/><Relationship Id="rId15" Type="http://schemas.openxmlformats.org/officeDocument/2006/relationships/slide" Target="slides/slide11.xml"/><Relationship Id="rId37" Type="http://schemas.openxmlformats.org/officeDocument/2006/relationships/font" Target="fonts/ShareTech-regular.fntdata"/><Relationship Id="rId14" Type="http://schemas.openxmlformats.org/officeDocument/2006/relationships/slide" Target="slides/slide10.xml"/><Relationship Id="rId36" Type="http://schemas.openxmlformats.org/officeDocument/2006/relationships/font" Target="fonts/MavenPro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370cba2f1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370cba2f1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370cba2f1a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370cba2f1a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370cba2f1a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370cba2f1a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370cba2f1a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370cba2f1a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370cba2f1a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370cba2f1a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36f53f5692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" name="Google Shape;774;g36f53f5692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70b3d5df56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70b3d5df56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70b3d5df56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70b3d5df5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70b3d5df5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70b3d5df5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70b3d5df5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70b3d5df5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6f53f5692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6f53f5692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6f4fc26f2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36f4fc26f2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1" name="Google Shape;271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0" name="Google Shape;310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3" name="Google Shape;363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6" name="Google Shape;376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2" name="Google Shape;412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hyperlink" Target="https://github.com/JeffSackmann/tennis_wta" TargetMode="External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3"/>
          <p:cNvSpPr txBox="1"/>
          <p:nvPr>
            <p:ph idx="1" type="subTitle"/>
          </p:nvPr>
        </p:nvSpPr>
        <p:spPr>
          <a:xfrm>
            <a:off x="1539000" y="3002375"/>
            <a:ext cx="6066000" cy="195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r>
              <a:rPr lang="en"/>
              <a:t>ondong Xiang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Kan Zhou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Yuqi Gu</a:t>
            </a:r>
            <a:endParaRPr/>
          </a:p>
        </p:txBody>
      </p:sp>
      <p:sp>
        <p:nvSpPr>
          <p:cNvPr id="432" name="Google Shape;432;p23"/>
          <p:cNvSpPr txBox="1"/>
          <p:nvPr>
            <p:ph type="ctrTitle"/>
          </p:nvPr>
        </p:nvSpPr>
        <p:spPr>
          <a:xfrm>
            <a:off x="1036350" y="647100"/>
            <a:ext cx="7071300" cy="94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Project in Predictive Analytics</a:t>
            </a:r>
            <a:endParaRPr sz="4600"/>
          </a:p>
        </p:txBody>
      </p:sp>
      <p:sp>
        <p:nvSpPr>
          <p:cNvPr id="433" name="Google Shape;433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" name="Google Shape;439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0" name="Google Shape;440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3" name="Google Shape;443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6" name="Google Shape;446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9" name="Google Shape;449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1" name="Google Shape;451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2" name="Google Shape;452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" name="Google Shape;454;p23"/>
          <p:cNvSpPr txBox="1"/>
          <p:nvPr>
            <p:ph type="ctrTitle"/>
          </p:nvPr>
        </p:nvSpPr>
        <p:spPr>
          <a:xfrm>
            <a:off x="1477500" y="1714363"/>
            <a:ext cx="6189000" cy="94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</a:rPr>
              <a:t>Deck 1: Topic Exploration</a:t>
            </a:r>
            <a:endParaRPr sz="36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32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73"/>
                </a:solidFill>
              </a:rPr>
              <a:t>WTA Insights——Dataset Overview</a:t>
            </a:r>
            <a:endParaRPr>
              <a:solidFill>
                <a:srgbClr val="FF9973"/>
              </a:solidFill>
            </a:endParaRPr>
          </a:p>
        </p:txBody>
      </p:sp>
      <p:sp>
        <p:nvSpPr>
          <p:cNvPr id="587" name="Google Shape;587;p32"/>
          <p:cNvSpPr txBox="1"/>
          <p:nvPr>
            <p:ph type="ctrTitle"/>
          </p:nvPr>
        </p:nvSpPr>
        <p:spPr>
          <a:xfrm>
            <a:off x="931233" y="891225"/>
            <a:ext cx="372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Files</a:t>
            </a:r>
            <a:endParaRPr i="1"/>
          </a:p>
        </p:txBody>
      </p:sp>
      <p:sp>
        <p:nvSpPr>
          <p:cNvPr id="588" name="Google Shape;588;p32"/>
          <p:cNvSpPr txBox="1"/>
          <p:nvPr>
            <p:ph idx="1" type="subTitle"/>
          </p:nvPr>
        </p:nvSpPr>
        <p:spPr>
          <a:xfrm>
            <a:off x="931250" y="1379300"/>
            <a:ext cx="4127400" cy="34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wta_matches_YYYY.csv</a:t>
            </a: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Yearly match data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Each row = 1 singles match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WTA main matches (2024): 2,600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Other matches (2024): 38,000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wta_players.csv</a:t>
            </a: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Player info: name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handedness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Date of birth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country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70,000 players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wta_rankings_YYYY.csv</a:t>
            </a: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Weekly WTA rankings per year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Top 1000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32"/>
          <p:cNvSpPr txBox="1"/>
          <p:nvPr>
            <p:ph idx="2" type="ctrTitle"/>
          </p:nvPr>
        </p:nvSpPr>
        <p:spPr>
          <a:xfrm>
            <a:off x="6037347" y="1196025"/>
            <a:ext cx="2150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Columns</a:t>
            </a:r>
            <a:endParaRPr/>
          </a:p>
        </p:txBody>
      </p:sp>
      <p:sp>
        <p:nvSpPr>
          <p:cNvPr id="590" name="Google Shape;590;p32"/>
          <p:cNvSpPr txBox="1"/>
          <p:nvPr>
            <p:ph idx="3" type="subTitle"/>
          </p:nvPr>
        </p:nvSpPr>
        <p:spPr>
          <a:xfrm>
            <a:off x="5069550" y="1684100"/>
            <a:ext cx="3118200" cy="14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wta_matches_YYYY.csv</a:t>
            </a: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Tournament name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Tournament start date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Court surface (Hard, Clay, Grass)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 round (1R, QF, SF, etc.)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 winner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 score</a:t>
            </a:r>
            <a:endParaRPr/>
          </a:p>
        </p:txBody>
      </p:sp>
      <p:cxnSp>
        <p:nvCxnSpPr>
          <p:cNvPr id="591" name="Google Shape;591;p32"/>
          <p:cNvCxnSpPr>
            <a:stCxn id="587" idx="1"/>
          </p:cNvCxnSpPr>
          <p:nvPr/>
        </p:nvCxnSpPr>
        <p:spPr>
          <a:xfrm>
            <a:off x="931233" y="1180125"/>
            <a:ext cx="3279300" cy="3271800"/>
          </a:xfrm>
          <a:prstGeom prst="bentConnector3">
            <a:avLst>
              <a:gd fmla="val -72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2" name="Google Shape;592;p32"/>
          <p:cNvCxnSpPr>
            <a:stCxn id="589" idx="3"/>
          </p:cNvCxnSpPr>
          <p:nvPr/>
        </p:nvCxnSpPr>
        <p:spPr>
          <a:xfrm flipH="1">
            <a:off x="5058747" y="1484925"/>
            <a:ext cx="3129000" cy="3315000"/>
          </a:xfrm>
          <a:prstGeom prst="bentConnector4">
            <a:avLst>
              <a:gd fmla="val -7610" name="adj1"/>
              <a:gd fmla="val 54357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3" name="Google Shape;593;p32"/>
          <p:cNvSpPr/>
          <p:nvPr/>
        </p:nvSpPr>
        <p:spPr>
          <a:xfrm>
            <a:off x="542634" y="33322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2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5" name="Google Shape;595;p32" title="tenn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25" y="500475"/>
            <a:ext cx="400200" cy="4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596" name="Google Shape;596;p32"/>
          <p:cNvSpPr txBox="1"/>
          <p:nvPr>
            <p:ph idx="3" type="subTitle"/>
          </p:nvPr>
        </p:nvSpPr>
        <p:spPr>
          <a:xfrm>
            <a:off x="5069538" y="3293325"/>
            <a:ext cx="3248700" cy="148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wta_rankings_YYYY.csv</a:t>
            </a: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Ranking_date</a:t>
            </a:r>
            <a:r>
              <a:rPr lang="en"/>
              <a:t>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ank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layer_id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anking_points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33"/>
          <p:cNvSpPr txBox="1"/>
          <p:nvPr>
            <p:ph idx="8" type="ctrTitle"/>
          </p:nvPr>
        </p:nvSpPr>
        <p:spPr>
          <a:xfrm>
            <a:off x="1353755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73"/>
                </a:solidFill>
              </a:rPr>
              <a:t>WTA Insights——</a:t>
            </a:r>
            <a:r>
              <a:rPr lang="en">
                <a:solidFill>
                  <a:srgbClr val="FF9973"/>
                </a:solidFill>
              </a:rPr>
              <a:t>Project Goal</a:t>
            </a:r>
            <a:endParaRPr sz="3000">
              <a:solidFill>
                <a:srgbClr val="FF9973"/>
              </a:solidFill>
            </a:endParaRPr>
          </a:p>
        </p:txBody>
      </p:sp>
      <p:sp>
        <p:nvSpPr>
          <p:cNvPr id="602" name="Google Shape;602;p33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73"/>
                </a:solidFill>
              </a:rPr>
              <a:t>Ranking Dynamics</a:t>
            </a:r>
            <a:endParaRPr>
              <a:solidFill>
                <a:srgbClr val="FF9973"/>
              </a:solidFill>
            </a:endParaRPr>
          </a:p>
        </p:txBody>
      </p:sp>
      <p:sp>
        <p:nvSpPr>
          <p:cNvPr id="603" name="Google Shape;603;p33"/>
          <p:cNvSpPr txBox="1"/>
          <p:nvPr>
            <p:ph idx="4" type="ctrTitle"/>
          </p:nvPr>
        </p:nvSpPr>
        <p:spPr>
          <a:xfrm>
            <a:off x="1218550" y="2699599"/>
            <a:ext cx="1881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73"/>
                </a:solidFill>
              </a:rPr>
              <a:t>Performance Metrics</a:t>
            </a:r>
            <a:endParaRPr>
              <a:solidFill>
                <a:srgbClr val="FF9973"/>
              </a:solidFill>
            </a:endParaRPr>
          </a:p>
        </p:txBody>
      </p:sp>
      <p:sp>
        <p:nvSpPr>
          <p:cNvPr id="604" name="Google Shape;604;p33"/>
          <p:cNvSpPr txBox="1"/>
          <p:nvPr>
            <p:ph idx="7" type="subTitle"/>
          </p:nvPr>
        </p:nvSpPr>
        <p:spPr>
          <a:xfrm>
            <a:off x="6054550" y="3271097"/>
            <a:ext cx="1881300" cy="10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 outcomes between any two players</a:t>
            </a:r>
            <a:endParaRPr/>
          </a:p>
        </p:txBody>
      </p:sp>
      <p:sp>
        <p:nvSpPr>
          <p:cNvPr id="605" name="Google Shape;605;p33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C93C"/>
                </a:solidFill>
              </a:rPr>
              <a:t>Trend Analysis</a:t>
            </a:r>
            <a:endParaRPr>
              <a:solidFill>
                <a:srgbClr val="BBC93C"/>
              </a:solidFill>
            </a:endParaRPr>
          </a:p>
        </p:txBody>
      </p:sp>
      <p:sp>
        <p:nvSpPr>
          <p:cNvPr id="606" name="Google Shape;606;p33"/>
          <p:cNvSpPr txBox="1"/>
          <p:nvPr>
            <p:ph idx="1" type="subTitle"/>
          </p:nvPr>
        </p:nvSpPr>
        <p:spPr>
          <a:xfrm>
            <a:off x="1218550" y="1865502"/>
            <a:ext cx="18813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Track player performance over time</a:t>
            </a:r>
            <a:endParaRPr/>
          </a:p>
        </p:txBody>
      </p:sp>
      <p:sp>
        <p:nvSpPr>
          <p:cNvPr id="607" name="Google Shape;607;p33"/>
          <p:cNvSpPr txBox="1"/>
          <p:nvPr>
            <p:ph idx="3" type="subTitle"/>
          </p:nvPr>
        </p:nvSpPr>
        <p:spPr>
          <a:xfrm>
            <a:off x="6054550" y="1865500"/>
            <a:ext cx="18813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Visualize weekly ranking changes </a:t>
            </a:r>
            <a:endParaRPr/>
          </a:p>
        </p:txBody>
      </p:sp>
      <p:sp>
        <p:nvSpPr>
          <p:cNvPr id="608" name="Google Shape;608;p33"/>
          <p:cNvSpPr txBox="1"/>
          <p:nvPr>
            <p:ph idx="5" type="subTitle"/>
          </p:nvPr>
        </p:nvSpPr>
        <p:spPr>
          <a:xfrm>
            <a:off x="1116850" y="3271096"/>
            <a:ext cx="2084700" cy="11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 KPIs such as win rate, average sets per match, or success by tournament level</a:t>
            </a:r>
            <a:endParaRPr/>
          </a:p>
        </p:txBody>
      </p:sp>
      <p:sp>
        <p:nvSpPr>
          <p:cNvPr id="609" name="Google Shape;609;p33"/>
          <p:cNvSpPr txBox="1"/>
          <p:nvPr>
            <p:ph idx="6" type="ctrTitle"/>
          </p:nvPr>
        </p:nvSpPr>
        <p:spPr>
          <a:xfrm>
            <a:off x="6054550" y="2630474"/>
            <a:ext cx="1881300" cy="7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5C63C"/>
                </a:solidFill>
              </a:rPr>
              <a:t>Match Outcome Prediction</a:t>
            </a:r>
            <a:endParaRPr>
              <a:solidFill>
                <a:srgbClr val="B5C63C"/>
              </a:solidFill>
            </a:endParaRPr>
          </a:p>
        </p:txBody>
      </p:sp>
      <p:sp>
        <p:nvSpPr>
          <p:cNvPr id="610" name="Google Shape;610;p33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rgbClr val="E9EC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3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3"/>
          <p:cNvSpPr/>
          <p:nvPr/>
        </p:nvSpPr>
        <p:spPr>
          <a:xfrm>
            <a:off x="4911838" y="1673975"/>
            <a:ext cx="723900" cy="7239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33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rgbClr val="CBD6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4" name="Google Shape;614;p33"/>
          <p:cNvCxnSpPr>
            <a:stCxn id="610" idx="3"/>
            <a:endCxn id="612" idx="1"/>
          </p:cNvCxnSpPr>
          <p:nvPr/>
        </p:nvCxnSpPr>
        <p:spPr>
          <a:xfrm>
            <a:off x="4234725" y="2035925"/>
            <a:ext cx="6771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3"/>
          <p:cNvCxnSpPr>
            <a:stCxn id="612" idx="2"/>
            <a:endCxn id="611" idx="0"/>
          </p:cNvCxnSpPr>
          <p:nvPr/>
        </p:nvCxnSpPr>
        <p:spPr>
          <a:xfrm rot="5400000">
            <a:off x="4230988" y="2039675"/>
            <a:ext cx="684600" cy="14010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6" name="Google Shape;616;p33"/>
          <p:cNvCxnSpPr>
            <a:stCxn id="611" idx="3"/>
            <a:endCxn id="613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7" name="Google Shape;617;p33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8" name="Google Shape;618;p33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p33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4" name="Google Shape;624;p33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1" name="Google Shape;631;p33"/>
          <p:cNvSpPr/>
          <p:nvPr/>
        </p:nvSpPr>
        <p:spPr>
          <a:xfrm rot="-1164904">
            <a:off x="5029464" y="2051050"/>
            <a:ext cx="488618" cy="280197"/>
          </a:xfrm>
          <a:custGeom>
            <a:rect b="b" l="l" r="r" t="t"/>
            <a:pathLst>
              <a:path extrusionOk="0" h="6289" w="10967">
                <a:moveTo>
                  <a:pt x="3483" y="1855"/>
                </a:moveTo>
                <a:cubicBezTo>
                  <a:pt x="3500" y="1855"/>
                  <a:pt x="3513" y="1868"/>
                  <a:pt x="3513" y="1895"/>
                </a:cubicBezTo>
                <a:cubicBezTo>
                  <a:pt x="3584" y="2074"/>
                  <a:pt x="4573" y="4693"/>
                  <a:pt x="4620" y="4776"/>
                </a:cubicBezTo>
                <a:cubicBezTo>
                  <a:pt x="4632" y="4788"/>
                  <a:pt x="4620" y="4824"/>
                  <a:pt x="4584" y="4824"/>
                </a:cubicBezTo>
                <a:lnTo>
                  <a:pt x="3882" y="5086"/>
                </a:lnTo>
                <a:cubicBezTo>
                  <a:pt x="3846" y="4955"/>
                  <a:pt x="2846" y="2300"/>
                  <a:pt x="2775" y="2133"/>
                </a:cubicBezTo>
                <a:lnTo>
                  <a:pt x="3465" y="1859"/>
                </a:lnTo>
                <a:cubicBezTo>
                  <a:pt x="3471" y="1856"/>
                  <a:pt x="3477" y="1855"/>
                  <a:pt x="3483" y="1855"/>
                </a:cubicBezTo>
                <a:close/>
                <a:moveTo>
                  <a:pt x="2477" y="2228"/>
                </a:moveTo>
                <a:lnTo>
                  <a:pt x="3584" y="5193"/>
                </a:lnTo>
                <a:cubicBezTo>
                  <a:pt x="3072" y="5407"/>
                  <a:pt x="1739" y="5907"/>
                  <a:pt x="1513" y="6003"/>
                </a:cubicBezTo>
                <a:cubicBezTo>
                  <a:pt x="1507" y="6005"/>
                  <a:pt x="1500" y="6007"/>
                  <a:pt x="1493" y="6007"/>
                </a:cubicBezTo>
                <a:cubicBezTo>
                  <a:pt x="1468" y="6007"/>
                  <a:pt x="1438" y="5991"/>
                  <a:pt x="1429" y="5955"/>
                </a:cubicBezTo>
                <a:lnTo>
                  <a:pt x="358" y="3109"/>
                </a:lnTo>
                <a:cubicBezTo>
                  <a:pt x="346" y="3086"/>
                  <a:pt x="358" y="3038"/>
                  <a:pt x="405" y="3026"/>
                </a:cubicBezTo>
                <a:cubicBezTo>
                  <a:pt x="1072" y="2764"/>
                  <a:pt x="2013" y="2407"/>
                  <a:pt x="2477" y="2228"/>
                </a:cubicBezTo>
                <a:close/>
                <a:moveTo>
                  <a:pt x="10060" y="0"/>
                </a:moveTo>
                <a:cubicBezTo>
                  <a:pt x="9818" y="0"/>
                  <a:pt x="9583" y="125"/>
                  <a:pt x="9407" y="288"/>
                </a:cubicBezTo>
                <a:lnTo>
                  <a:pt x="7728" y="1681"/>
                </a:lnTo>
                <a:cubicBezTo>
                  <a:pt x="7632" y="1478"/>
                  <a:pt x="7430" y="1264"/>
                  <a:pt x="7061" y="1264"/>
                </a:cubicBezTo>
                <a:cubicBezTo>
                  <a:pt x="6668" y="1264"/>
                  <a:pt x="6361" y="1262"/>
                  <a:pt x="6115" y="1262"/>
                </a:cubicBezTo>
                <a:cubicBezTo>
                  <a:pt x="5377" y="1262"/>
                  <a:pt x="5192" y="1276"/>
                  <a:pt x="4906" y="1383"/>
                </a:cubicBezTo>
                <a:lnTo>
                  <a:pt x="3834" y="1835"/>
                </a:lnTo>
                <a:lnTo>
                  <a:pt x="3822" y="1788"/>
                </a:lnTo>
                <a:cubicBezTo>
                  <a:pt x="3766" y="1647"/>
                  <a:pt x="3637" y="1551"/>
                  <a:pt x="3491" y="1551"/>
                </a:cubicBezTo>
                <a:cubicBezTo>
                  <a:pt x="3451" y="1551"/>
                  <a:pt x="3411" y="1558"/>
                  <a:pt x="3370" y="1574"/>
                </a:cubicBezTo>
                <a:lnTo>
                  <a:pt x="2560" y="1871"/>
                </a:lnTo>
                <a:cubicBezTo>
                  <a:pt x="2203" y="2014"/>
                  <a:pt x="1084" y="2431"/>
                  <a:pt x="298" y="2728"/>
                </a:cubicBezTo>
                <a:cubicBezTo>
                  <a:pt x="108" y="2800"/>
                  <a:pt x="1" y="3026"/>
                  <a:pt x="72" y="3217"/>
                </a:cubicBezTo>
                <a:lnTo>
                  <a:pt x="1144" y="6038"/>
                </a:lnTo>
                <a:cubicBezTo>
                  <a:pt x="1199" y="6196"/>
                  <a:pt x="1348" y="6288"/>
                  <a:pt x="1501" y="6288"/>
                </a:cubicBezTo>
                <a:cubicBezTo>
                  <a:pt x="1545" y="6288"/>
                  <a:pt x="1589" y="6281"/>
                  <a:pt x="1632" y="6265"/>
                </a:cubicBezTo>
                <a:cubicBezTo>
                  <a:pt x="1870" y="6181"/>
                  <a:pt x="3501" y="5562"/>
                  <a:pt x="3858" y="5431"/>
                </a:cubicBezTo>
                <a:lnTo>
                  <a:pt x="4704" y="5122"/>
                </a:lnTo>
                <a:cubicBezTo>
                  <a:pt x="4882" y="5050"/>
                  <a:pt x="4989" y="4848"/>
                  <a:pt x="4918" y="4657"/>
                </a:cubicBezTo>
                <a:lnTo>
                  <a:pt x="4894" y="4622"/>
                </a:lnTo>
                <a:cubicBezTo>
                  <a:pt x="5454" y="4383"/>
                  <a:pt x="5466" y="4360"/>
                  <a:pt x="6049" y="4360"/>
                </a:cubicBezTo>
                <a:cubicBezTo>
                  <a:pt x="6132" y="4360"/>
                  <a:pt x="6204" y="4288"/>
                  <a:pt x="6204" y="4193"/>
                </a:cubicBezTo>
                <a:cubicBezTo>
                  <a:pt x="6204" y="4110"/>
                  <a:pt x="6132" y="4026"/>
                  <a:pt x="6049" y="4026"/>
                </a:cubicBezTo>
                <a:cubicBezTo>
                  <a:pt x="5418" y="4026"/>
                  <a:pt x="5358" y="4074"/>
                  <a:pt x="4799" y="4312"/>
                </a:cubicBezTo>
                <a:lnTo>
                  <a:pt x="3965" y="2097"/>
                </a:lnTo>
                <a:lnTo>
                  <a:pt x="5037" y="1645"/>
                </a:lnTo>
                <a:cubicBezTo>
                  <a:pt x="5251" y="1571"/>
                  <a:pt x="5403" y="1559"/>
                  <a:pt x="5989" y="1559"/>
                </a:cubicBezTo>
                <a:cubicBezTo>
                  <a:pt x="6250" y="1559"/>
                  <a:pt x="6597" y="1562"/>
                  <a:pt x="7073" y="1562"/>
                </a:cubicBezTo>
                <a:cubicBezTo>
                  <a:pt x="7240" y="1562"/>
                  <a:pt x="7359" y="1621"/>
                  <a:pt x="7430" y="1740"/>
                </a:cubicBezTo>
                <a:cubicBezTo>
                  <a:pt x="7478" y="1835"/>
                  <a:pt x="7490" y="1919"/>
                  <a:pt x="7502" y="1931"/>
                </a:cubicBezTo>
                <a:cubicBezTo>
                  <a:pt x="7502" y="1990"/>
                  <a:pt x="7454" y="2276"/>
                  <a:pt x="7180" y="2336"/>
                </a:cubicBezTo>
                <a:cubicBezTo>
                  <a:pt x="6740" y="2407"/>
                  <a:pt x="5823" y="2538"/>
                  <a:pt x="5811" y="2538"/>
                </a:cubicBezTo>
                <a:cubicBezTo>
                  <a:pt x="5716" y="2562"/>
                  <a:pt x="5656" y="2633"/>
                  <a:pt x="5668" y="2728"/>
                </a:cubicBezTo>
                <a:cubicBezTo>
                  <a:pt x="5692" y="2800"/>
                  <a:pt x="5751" y="2859"/>
                  <a:pt x="5823" y="2859"/>
                </a:cubicBezTo>
                <a:lnTo>
                  <a:pt x="5847" y="2859"/>
                </a:lnTo>
                <a:cubicBezTo>
                  <a:pt x="5870" y="2859"/>
                  <a:pt x="6787" y="2728"/>
                  <a:pt x="7240" y="2645"/>
                </a:cubicBezTo>
                <a:cubicBezTo>
                  <a:pt x="7632" y="2574"/>
                  <a:pt x="7787" y="2240"/>
                  <a:pt x="7811" y="2026"/>
                </a:cubicBezTo>
                <a:lnTo>
                  <a:pt x="9633" y="514"/>
                </a:lnTo>
                <a:cubicBezTo>
                  <a:pt x="9747" y="415"/>
                  <a:pt x="9895" y="311"/>
                  <a:pt x="10058" y="311"/>
                </a:cubicBezTo>
                <a:cubicBezTo>
                  <a:pt x="10151" y="311"/>
                  <a:pt x="10248" y="344"/>
                  <a:pt x="10347" y="431"/>
                </a:cubicBezTo>
                <a:cubicBezTo>
                  <a:pt x="10645" y="728"/>
                  <a:pt x="10371" y="1073"/>
                  <a:pt x="10299" y="1145"/>
                </a:cubicBezTo>
                <a:cubicBezTo>
                  <a:pt x="10228" y="1216"/>
                  <a:pt x="8013" y="3609"/>
                  <a:pt x="8013" y="3609"/>
                </a:cubicBezTo>
                <a:cubicBezTo>
                  <a:pt x="7680" y="3990"/>
                  <a:pt x="7251" y="4050"/>
                  <a:pt x="7073" y="4062"/>
                </a:cubicBezTo>
                <a:lnTo>
                  <a:pt x="6787" y="4062"/>
                </a:lnTo>
                <a:cubicBezTo>
                  <a:pt x="6704" y="4062"/>
                  <a:pt x="6620" y="4133"/>
                  <a:pt x="6620" y="4229"/>
                </a:cubicBezTo>
                <a:cubicBezTo>
                  <a:pt x="6620" y="4312"/>
                  <a:pt x="6704" y="4383"/>
                  <a:pt x="6787" y="4383"/>
                </a:cubicBezTo>
                <a:lnTo>
                  <a:pt x="7097" y="4383"/>
                </a:lnTo>
                <a:cubicBezTo>
                  <a:pt x="7311" y="4371"/>
                  <a:pt x="7859" y="4300"/>
                  <a:pt x="8264" y="3836"/>
                </a:cubicBezTo>
                <a:lnTo>
                  <a:pt x="10550" y="1371"/>
                </a:lnTo>
                <a:cubicBezTo>
                  <a:pt x="10728" y="1121"/>
                  <a:pt x="10966" y="621"/>
                  <a:pt x="10550" y="204"/>
                </a:cubicBezTo>
                <a:cubicBezTo>
                  <a:pt x="10395" y="59"/>
                  <a:pt x="10226" y="0"/>
                  <a:pt x="100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632" name="Google Shape;632;p33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3" name="Google Shape;633;p33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50" name="Google Shape;650;p33" title="tennis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273800" y="1673974"/>
            <a:ext cx="227551" cy="22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33" title="pric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501" y="411679"/>
            <a:ext cx="897050" cy="221879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2" name="Google Shape;652;p33"/>
          <p:cNvGrpSpPr/>
          <p:nvPr/>
        </p:nvGrpSpPr>
        <p:grpSpPr>
          <a:xfrm>
            <a:off x="5753625" y="3806275"/>
            <a:ext cx="3124113" cy="1286050"/>
            <a:chOff x="3546150" y="-413075"/>
            <a:chExt cx="3124113" cy="1286050"/>
          </a:xfrm>
        </p:grpSpPr>
        <p:pic>
          <p:nvPicPr>
            <p:cNvPr id="653" name="Google Shape;653;p33" title="tennis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546150" y="-92675"/>
              <a:ext cx="400200" cy="40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4" name="Google Shape;654;p33" title="tennis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4504963" y="179175"/>
              <a:ext cx="400200" cy="40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5" name="Google Shape;655;p33" title="tennis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268038" y="472775"/>
              <a:ext cx="400200" cy="40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6" name="Google Shape;656;p33" title="tennis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5400000">
              <a:off x="6270063" y="-413075"/>
              <a:ext cx="400200" cy="400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1" name="Google Shape;661;p34"/>
          <p:cNvCxnSpPr/>
          <p:nvPr/>
        </p:nvCxnSpPr>
        <p:spPr>
          <a:xfrm>
            <a:off x="10176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2" name="Google Shape;662;p34"/>
          <p:cNvCxnSpPr/>
          <p:nvPr/>
        </p:nvCxnSpPr>
        <p:spPr>
          <a:xfrm>
            <a:off x="19876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3" name="Google Shape;663;p34"/>
          <p:cNvCxnSpPr/>
          <p:nvPr/>
        </p:nvCxnSpPr>
        <p:spPr>
          <a:xfrm>
            <a:off x="53197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4" name="Google Shape;664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73"/>
                </a:solidFill>
              </a:rPr>
              <a:t>Project Timeline</a:t>
            </a:r>
            <a:endParaRPr>
              <a:solidFill>
                <a:srgbClr val="FF9973"/>
              </a:solidFill>
            </a:endParaRPr>
          </a:p>
        </p:txBody>
      </p:sp>
      <p:cxnSp>
        <p:nvCxnSpPr>
          <p:cNvPr id="665" name="Google Shape;665;p34"/>
          <p:cNvCxnSpPr/>
          <p:nvPr/>
        </p:nvCxnSpPr>
        <p:spPr>
          <a:xfrm flipH="1" rot="10800000">
            <a:off x="513250" y="2918025"/>
            <a:ext cx="7596300" cy="6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66" name="Google Shape;666;p34"/>
          <p:cNvGrpSpPr/>
          <p:nvPr/>
        </p:nvGrpSpPr>
        <p:grpSpPr>
          <a:xfrm>
            <a:off x="839325" y="2731350"/>
            <a:ext cx="373500" cy="373500"/>
            <a:chOff x="1372725" y="1912500"/>
            <a:chExt cx="373500" cy="373500"/>
          </a:xfrm>
        </p:grpSpPr>
        <p:sp>
          <p:nvSpPr>
            <p:cNvPr id="667" name="Google Shape;667;p34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4"/>
          <p:cNvGrpSpPr/>
          <p:nvPr/>
        </p:nvGrpSpPr>
        <p:grpSpPr>
          <a:xfrm>
            <a:off x="1800892" y="2731350"/>
            <a:ext cx="373500" cy="373500"/>
            <a:chOff x="3212675" y="1912500"/>
            <a:chExt cx="373500" cy="373500"/>
          </a:xfrm>
        </p:grpSpPr>
        <p:sp>
          <p:nvSpPr>
            <p:cNvPr id="670" name="Google Shape;670;p34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4"/>
          <p:cNvGrpSpPr/>
          <p:nvPr/>
        </p:nvGrpSpPr>
        <p:grpSpPr>
          <a:xfrm>
            <a:off x="5124658" y="2731350"/>
            <a:ext cx="373500" cy="373500"/>
            <a:chOff x="5557850" y="1912500"/>
            <a:chExt cx="373500" cy="373500"/>
          </a:xfrm>
        </p:grpSpPr>
        <p:sp>
          <p:nvSpPr>
            <p:cNvPr id="673" name="Google Shape;673;p34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rgbClr val="00C3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" name="Google Shape;675;p34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676" name="Google Shape;676;p34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8" name="Google Shape;678;p34"/>
          <p:cNvSpPr txBox="1"/>
          <p:nvPr>
            <p:ph idx="4294967295" type="subTitle"/>
          </p:nvPr>
        </p:nvSpPr>
        <p:spPr>
          <a:xfrm>
            <a:off x="85424" y="1852972"/>
            <a:ext cx="1715400" cy="32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Kickoff</a:t>
            </a:r>
            <a:endParaRPr sz="1200"/>
          </a:p>
        </p:txBody>
      </p:sp>
      <p:sp>
        <p:nvSpPr>
          <p:cNvPr id="679" name="Google Shape;679;p34"/>
          <p:cNvSpPr txBox="1"/>
          <p:nvPr>
            <p:ph idx="4294967295" type="ctrTitle"/>
          </p:nvPr>
        </p:nvSpPr>
        <p:spPr>
          <a:xfrm>
            <a:off x="6921298" y="3187200"/>
            <a:ext cx="1508100" cy="37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Final Report</a:t>
            </a:r>
            <a:endParaRPr sz="1800"/>
          </a:p>
        </p:txBody>
      </p:sp>
      <p:sp>
        <p:nvSpPr>
          <p:cNvPr id="680" name="Google Shape;680;p34"/>
          <p:cNvSpPr txBox="1"/>
          <p:nvPr>
            <p:ph idx="4294967295" type="subTitle"/>
          </p:nvPr>
        </p:nvSpPr>
        <p:spPr>
          <a:xfrm>
            <a:off x="5619000" y="3386225"/>
            <a:ext cx="1424100" cy="75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Prediction Model Evaluation </a:t>
            </a:r>
            <a:endParaRPr sz="1200"/>
          </a:p>
        </p:txBody>
      </p:sp>
      <p:sp>
        <p:nvSpPr>
          <p:cNvPr id="681" name="Google Shape;681;p34"/>
          <p:cNvSpPr txBox="1"/>
          <p:nvPr>
            <p:ph idx="4294967295" type="ctrTitle"/>
          </p:nvPr>
        </p:nvSpPr>
        <p:spPr>
          <a:xfrm>
            <a:off x="3745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Jul 21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682" name="Google Shape;682;p34"/>
          <p:cNvSpPr txBox="1"/>
          <p:nvPr>
            <p:ph idx="4294967295" type="ctrTitle"/>
          </p:nvPr>
        </p:nvSpPr>
        <p:spPr>
          <a:xfrm>
            <a:off x="13444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Jul 24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683" name="Google Shape;683;p34"/>
          <p:cNvSpPr txBox="1"/>
          <p:nvPr>
            <p:ph idx="4294967295" type="ctrTitle"/>
          </p:nvPr>
        </p:nvSpPr>
        <p:spPr>
          <a:xfrm>
            <a:off x="46766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CFCC"/>
                </a:solidFill>
              </a:rPr>
              <a:t>Aug</a:t>
            </a:r>
            <a:r>
              <a:rPr lang="en" sz="2400">
                <a:solidFill>
                  <a:srgbClr val="00CFCC"/>
                </a:solidFill>
              </a:rPr>
              <a:t> 07</a:t>
            </a:r>
            <a:endParaRPr sz="2400">
              <a:solidFill>
                <a:srgbClr val="00CFCC"/>
              </a:solidFill>
            </a:endParaRPr>
          </a:p>
        </p:txBody>
      </p:sp>
      <p:sp>
        <p:nvSpPr>
          <p:cNvPr id="684" name="Google Shape;684;p34"/>
          <p:cNvSpPr txBox="1"/>
          <p:nvPr>
            <p:ph idx="4294967295" type="ctrTitle"/>
          </p:nvPr>
        </p:nvSpPr>
        <p:spPr>
          <a:xfrm>
            <a:off x="7018150" y="2113400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Aug 14</a:t>
            </a:r>
            <a:endParaRPr sz="2400">
              <a:solidFill>
                <a:schemeClr val="accent4"/>
              </a:solidFill>
            </a:endParaRPr>
          </a:p>
        </p:txBody>
      </p:sp>
      <p:cxnSp>
        <p:nvCxnSpPr>
          <p:cNvPr id="685" name="Google Shape;685;p34"/>
          <p:cNvCxnSpPr/>
          <p:nvPr/>
        </p:nvCxnSpPr>
        <p:spPr>
          <a:xfrm>
            <a:off x="3075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86" name="Google Shape;686;p34"/>
          <p:cNvGrpSpPr/>
          <p:nvPr/>
        </p:nvGrpSpPr>
        <p:grpSpPr>
          <a:xfrm>
            <a:off x="2896725" y="2731350"/>
            <a:ext cx="373500" cy="373500"/>
            <a:chOff x="1372725" y="1912500"/>
            <a:chExt cx="373500" cy="373500"/>
          </a:xfrm>
        </p:grpSpPr>
        <p:sp>
          <p:nvSpPr>
            <p:cNvPr id="687" name="Google Shape;687;p34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9" name="Google Shape;689;p34"/>
          <p:cNvSpPr txBox="1"/>
          <p:nvPr>
            <p:ph idx="4294967295" type="ctrTitle"/>
          </p:nvPr>
        </p:nvSpPr>
        <p:spPr>
          <a:xfrm>
            <a:off x="2431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Jul 28</a:t>
            </a:r>
            <a:endParaRPr sz="2400">
              <a:solidFill>
                <a:schemeClr val="accent2"/>
              </a:solidFill>
            </a:endParaRPr>
          </a:p>
        </p:txBody>
      </p:sp>
      <p:cxnSp>
        <p:nvCxnSpPr>
          <p:cNvPr id="690" name="Google Shape;690;p34"/>
          <p:cNvCxnSpPr/>
          <p:nvPr/>
        </p:nvCxnSpPr>
        <p:spPr>
          <a:xfrm>
            <a:off x="63310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1" name="Google Shape;691;p34"/>
          <p:cNvGrpSpPr/>
          <p:nvPr/>
        </p:nvGrpSpPr>
        <p:grpSpPr>
          <a:xfrm>
            <a:off x="6144292" y="2731350"/>
            <a:ext cx="373500" cy="373500"/>
            <a:chOff x="3212675" y="1912500"/>
            <a:chExt cx="373500" cy="373500"/>
          </a:xfrm>
        </p:grpSpPr>
        <p:sp>
          <p:nvSpPr>
            <p:cNvPr id="692" name="Google Shape;692;p34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4" name="Google Shape;694;p34"/>
          <p:cNvSpPr txBox="1"/>
          <p:nvPr>
            <p:ph idx="4294967295" type="ctrTitle"/>
          </p:nvPr>
        </p:nvSpPr>
        <p:spPr>
          <a:xfrm>
            <a:off x="56878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Aug</a:t>
            </a:r>
            <a:r>
              <a:rPr lang="en" sz="2400">
                <a:solidFill>
                  <a:schemeClr val="accent1"/>
                </a:solidFill>
              </a:rPr>
              <a:t> 12</a:t>
            </a:r>
            <a:endParaRPr sz="2400">
              <a:solidFill>
                <a:schemeClr val="accent1"/>
              </a:solidFill>
            </a:endParaRPr>
          </a:p>
        </p:txBody>
      </p:sp>
      <p:cxnSp>
        <p:nvCxnSpPr>
          <p:cNvPr id="695" name="Google Shape;695;p34"/>
          <p:cNvCxnSpPr/>
          <p:nvPr/>
        </p:nvCxnSpPr>
        <p:spPr>
          <a:xfrm>
            <a:off x="41212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6" name="Google Shape;696;p34"/>
          <p:cNvGrpSpPr/>
          <p:nvPr/>
        </p:nvGrpSpPr>
        <p:grpSpPr>
          <a:xfrm>
            <a:off x="3934492" y="2731350"/>
            <a:ext cx="373500" cy="373500"/>
            <a:chOff x="3212675" y="1912500"/>
            <a:chExt cx="373500" cy="373500"/>
          </a:xfrm>
        </p:grpSpPr>
        <p:sp>
          <p:nvSpPr>
            <p:cNvPr id="697" name="Google Shape;697;p34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9" name="Google Shape;699;p34"/>
          <p:cNvSpPr txBox="1"/>
          <p:nvPr>
            <p:ph idx="4294967295" type="ctrTitle"/>
          </p:nvPr>
        </p:nvSpPr>
        <p:spPr>
          <a:xfrm>
            <a:off x="34780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Jul 31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700" name="Google Shape;700;p34"/>
          <p:cNvSpPr txBox="1"/>
          <p:nvPr>
            <p:ph idx="4294967295" type="subTitle"/>
          </p:nvPr>
        </p:nvSpPr>
        <p:spPr>
          <a:xfrm>
            <a:off x="4599350" y="1577550"/>
            <a:ext cx="1424100" cy="75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Model Training</a:t>
            </a:r>
            <a:r>
              <a:rPr lang="en" sz="1400"/>
              <a:t> </a:t>
            </a:r>
            <a:endParaRPr sz="1400"/>
          </a:p>
        </p:txBody>
      </p:sp>
      <p:sp>
        <p:nvSpPr>
          <p:cNvPr id="701" name="Google Shape;701;p34"/>
          <p:cNvSpPr txBox="1"/>
          <p:nvPr>
            <p:ph idx="4294967295" type="subTitle"/>
          </p:nvPr>
        </p:nvSpPr>
        <p:spPr>
          <a:xfrm>
            <a:off x="2494725" y="1521450"/>
            <a:ext cx="1177500" cy="86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Trend Analysis &amp; </a:t>
            </a:r>
            <a:r>
              <a:rPr lang="en" sz="1200"/>
              <a:t>Ranking Dynamics</a:t>
            </a:r>
            <a:endParaRPr sz="1200"/>
          </a:p>
        </p:txBody>
      </p:sp>
      <p:sp>
        <p:nvSpPr>
          <p:cNvPr id="702" name="Google Shape;702;p34"/>
          <p:cNvSpPr txBox="1"/>
          <p:nvPr>
            <p:ph idx="4294967295" type="subTitle"/>
          </p:nvPr>
        </p:nvSpPr>
        <p:spPr>
          <a:xfrm>
            <a:off x="1442100" y="3560702"/>
            <a:ext cx="1091100" cy="4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Data Exploration</a:t>
            </a:r>
            <a:endParaRPr sz="1200"/>
          </a:p>
        </p:txBody>
      </p:sp>
      <p:sp>
        <p:nvSpPr>
          <p:cNvPr id="703" name="Google Shape;703;p34"/>
          <p:cNvSpPr txBox="1"/>
          <p:nvPr>
            <p:ph idx="4294967295" type="subTitle"/>
          </p:nvPr>
        </p:nvSpPr>
        <p:spPr>
          <a:xfrm>
            <a:off x="3532500" y="3665125"/>
            <a:ext cx="1177500" cy="45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Performance Metrics &amp; Feature </a:t>
            </a:r>
            <a:r>
              <a:rPr lang="en" sz="1200"/>
              <a:t>Engineering</a:t>
            </a:r>
            <a:endParaRPr sz="1200"/>
          </a:p>
        </p:txBody>
      </p:sp>
      <p:pic>
        <p:nvPicPr>
          <p:cNvPr id="704" name="Google Shape;704;p34" title="tenn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44475" y="2718225"/>
            <a:ext cx="400200" cy="4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35"/>
          <p:cNvSpPr txBox="1"/>
          <p:nvPr>
            <p:ph type="ctrTitle"/>
          </p:nvPr>
        </p:nvSpPr>
        <p:spPr>
          <a:xfrm>
            <a:off x="590825" y="508825"/>
            <a:ext cx="6457500" cy="219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Canadian </a:t>
            </a:r>
            <a:r>
              <a:rPr lang="en">
                <a:solidFill>
                  <a:schemeClr val="accent6"/>
                </a:solidFill>
              </a:rPr>
              <a:t>Crop Production</a:t>
            </a:r>
            <a:r>
              <a:rPr lang="en"/>
              <a:t> Dataset</a:t>
            </a:r>
            <a:endParaRPr/>
          </a:p>
        </p:txBody>
      </p:sp>
      <p:sp>
        <p:nvSpPr>
          <p:cNvPr id="710" name="Google Shape;710;p35"/>
          <p:cNvSpPr txBox="1"/>
          <p:nvPr>
            <p:ph idx="1" type="subTitle"/>
          </p:nvPr>
        </p:nvSpPr>
        <p:spPr>
          <a:xfrm>
            <a:off x="1791575" y="2995613"/>
            <a:ext cx="310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Yuqi Gu</a:t>
            </a:r>
            <a:endParaRPr/>
          </a:p>
        </p:txBody>
      </p:sp>
      <p:sp>
        <p:nvSpPr>
          <p:cNvPr id="711" name="Google Shape;711;p35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" name="Google Shape;712;p35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13" name="Google Shape;713;p35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4" name="Google Shape;714;p35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5" name="Google Shape;715;p35"/>
          <p:cNvCxnSpPr>
            <a:stCxn id="711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/>
          <p:nvPr>
            <p:ph idx="1" type="body"/>
          </p:nvPr>
        </p:nvSpPr>
        <p:spPr>
          <a:xfrm>
            <a:off x="470775" y="1568225"/>
            <a:ext cx="4164900" cy="21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The Canadian government estimates that the production of all major field crops in Canada in 2024-25 is expected to be 88,048 thousand tonnes, with a planting area of 27,831 thousand hectares.</a:t>
            </a:r>
            <a:endParaRPr/>
          </a:p>
        </p:txBody>
      </p:sp>
      <p:sp>
        <p:nvSpPr>
          <p:cNvPr id="721" name="Google Shape;721;p36"/>
          <p:cNvSpPr txBox="1"/>
          <p:nvPr>
            <p:ph type="ctrTitle"/>
          </p:nvPr>
        </p:nvSpPr>
        <p:spPr>
          <a:xfrm>
            <a:off x="393100" y="419750"/>
            <a:ext cx="472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Canadian Crop Production</a:t>
            </a:r>
            <a:endParaRPr/>
          </a:p>
        </p:txBody>
      </p:sp>
      <p:grpSp>
        <p:nvGrpSpPr>
          <p:cNvPr id="722" name="Google Shape;722;p36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723" name="Google Shape;723;p36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6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6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6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6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p36"/>
          <p:cNvSpPr txBox="1"/>
          <p:nvPr/>
        </p:nvSpPr>
        <p:spPr>
          <a:xfrm>
            <a:off x="496325" y="4866600"/>
            <a:ext cx="47265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https://agriculture.canada.ca/en/sector/crops/reports-statistics/canada-outlook-principal-field-crops-2025-06-20</a:t>
            </a:r>
            <a:endParaRPr sz="600">
              <a:solidFill>
                <a:schemeClr val="lt1"/>
              </a:solidFill>
            </a:endParaRPr>
          </a:p>
        </p:txBody>
      </p:sp>
      <p:pic>
        <p:nvPicPr>
          <p:cNvPr id="729" name="Google Shape;72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7664" y="0"/>
            <a:ext cx="446633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37"/>
          <p:cNvSpPr txBox="1"/>
          <p:nvPr>
            <p:ph idx="1" type="body"/>
          </p:nvPr>
        </p:nvSpPr>
        <p:spPr>
          <a:xfrm>
            <a:off x="618825" y="1350625"/>
            <a:ext cx="4359300" cy="23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High temperatures, water shortages, and droughts can reduce crop yields.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Cold temperatures and too much water can slow crop growth.</a:t>
            </a:r>
            <a:endParaRPr/>
          </a:p>
        </p:txBody>
      </p:sp>
      <p:sp>
        <p:nvSpPr>
          <p:cNvPr id="735" name="Google Shape;735;p37"/>
          <p:cNvSpPr txBox="1"/>
          <p:nvPr>
            <p:ph type="ctrTitle"/>
          </p:nvPr>
        </p:nvSpPr>
        <p:spPr>
          <a:xfrm>
            <a:off x="618825" y="411675"/>
            <a:ext cx="4583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Factors affecting agriculture</a:t>
            </a:r>
            <a:endParaRPr/>
          </a:p>
        </p:txBody>
      </p:sp>
      <p:grpSp>
        <p:nvGrpSpPr>
          <p:cNvPr id="736" name="Google Shape;736;p37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737" name="Google Shape;737;p37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7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7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42" name="Google Shape;74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8375" y="0"/>
            <a:ext cx="3595626" cy="273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3" name="Google Shape;74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8375" y="2734750"/>
            <a:ext cx="3595624" cy="2413262"/>
          </a:xfrm>
          <a:prstGeom prst="rect">
            <a:avLst/>
          </a:prstGeom>
          <a:noFill/>
          <a:ln>
            <a:noFill/>
          </a:ln>
        </p:spPr>
      </p:pic>
      <p:sp>
        <p:nvSpPr>
          <p:cNvPr id="744" name="Google Shape;744;p37"/>
          <p:cNvSpPr txBox="1"/>
          <p:nvPr/>
        </p:nvSpPr>
        <p:spPr>
          <a:xfrm>
            <a:off x="651075" y="4857900"/>
            <a:ext cx="4224300" cy="2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https://agriculture.canada.ca/en/agricultural-production/weather/national-agroclimate-risk-report</a:t>
            </a:r>
            <a:endParaRPr sz="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8"/>
          <p:cNvSpPr txBox="1"/>
          <p:nvPr>
            <p:ph idx="1" type="body"/>
          </p:nvPr>
        </p:nvSpPr>
        <p:spPr>
          <a:xfrm>
            <a:off x="618825" y="1372000"/>
            <a:ext cx="7429200" cy="31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Share Tech"/>
              <a:buChar char="●"/>
            </a:pP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100 years</a:t>
            </a: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 Canadian </a:t>
            </a: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Farm Produce Data</a:t>
            </a:r>
            <a:endParaRPr>
              <a:latin typeface="Share Tech"/>
              <a:ea typeface="Share Tech"/>
              <a:cs typeface="Share Tech"/>
              <a:sym typeface="Share Tech"/>
            </a:endParaRPr>
          </a:p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Font typeface="Share Tech"/>
              <a:buChar char="●"/>
            </a:pP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It includes information about crop types, average farm prices , average yields, total production, seeded areas, soil_type, irrigation_used, avg_rainfall_mm, avg_temperature_c, and the total farm value.</a:t>
            </a:r>
            <a:endParaRPr>
              <a:latin typeface="Share Tech"/>
              <a:ea typeface="Share Tech"/>
              <a:cs typeface="Share Tech"/>
              <a:sym typeface="Share Tech"/>
            </a:endParaRPr>
          </a:p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Font typeface="Share Tech"/>
              <a:buChar char="●"/>
            </a:pP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Each entry is categorized by year and province, providing a comprehensive view of agricultural trends in Canada over time.</a:t>
            </a:r>
            <a:endParaRPr>
              <a:latin typeface="Share Tech"/>
              <a:ea typeface="Share Tech"/>
              <a:cs typeface="Share Tech"/>
              <a:sym typeface="Share Tech"/>
            </a:endParaRPr>
          </a:p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Font typeface="Share Tech"/>
              <a:buChar char="●"/>
            </a:pP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Available on Kaggle</a:t>
            </a:r>
            <a:endParaRPr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50" name="Google Shape;750;p38"/>
          <p:cNvSpPr txBox="1"/>
          <p:nvPr>
            <p:ph type="ctrTitle"/>
          </p:nvPr>
        </p:nvSpPr>
        <p:spPr>
          <a:xfrm>
            <a:off x="618825" y="435850"/>
            <a:ext cx="528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Crop Production Data</a:t>
            </a:r>
            <a:endParaRPr/>
          </a:p>
        </p:txBody>
      </p:sp>
      <p:grpSp>
        <p:nvGrpSpPr>
          <p:cNvPr id="751" name="Google Shape;751;p3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752" name="Google Shape;752;p3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39"/>
          <p:cNvSpPr txBox="1"/>
          <p:nvPr>
            <p:ph idx="4294967295" type="ctrTitle"/>
          </p:nvPr>
        </p:nvSpPr>
        <p:spPr>
          <a:xfrm>
            <a:off x="618825" y="411675"/>
            <a:ext cx="528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Aim to Explore</a:t>
            </a:r>
            <a:endParaRPr/>
          </a:p>
        </p:txBody>
      </p:sp>
      <p:sp>
        <p:nvSpPr>
          <p:cNvPr id="762" name="Google Shape;762;p39"/>
          <p:cNvSpPr txBox="1"/>
          <p:nvPr>
            <p:ph type="ctrTitle"/>
          </p:nvPr>
        </p:nvSpPr>
        <p:spPr>
          <a:xfrm>
            <a:off x="6646625" y="1515923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Prediction</a:t>
            </a:r>
            <a:endParaRPr sz="1800"/>
          </a:p>
        </p:txBody>
      </p:sp>
      <p:sp>
        <p:nvSpPr>
          <p:cNvPr id="763" name="Google Shape;763;p39"/>
          <p:cNvSpPr/>
          <p:nvPr/>
        </p:nvSpPr>
        <p:spPr>
          <a:xfrm>
            <a:off x="5439938" y="14901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39"/>
          <p:cNvSpPr txBox="1"/>
          <p:nvPr>
            <p:ph type="ctrTitle"/>
          </p:nvPr>
        </p:nvSpPr>
        <p:spPr>
          <a:xfrm>
            <a:off x="1274600" y="1537375"/>
            <a:ext cx="16380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Understanding</a:t>
            </a:r>
            <a:endParaRPr sz="1800"/>
          </a:p>
        </p:txBody>
      </p:sp>
      <p:sp>
        <p:nvSpPr>
          <p:cNvPr id="765" name="Google Shape;765;p39"/>
          <p:cNvSpPr txBox="1"/>
          <p:nvPr>
            <p:ph idx="4294967295" type="subTitle"/>
          </p:nvPr>
        </p:nvSpPr>
        <p:spPr>
          <a:xfrm>
            <a:off x="3674400" y="1926588"/>
            <a:ext cx="23862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Identify trends and </a:t>
            </a:r>
            <a:r>
              <a:rPr lang="en" sz="1400"/>
              <a:t>patterns </a:t>
            </a:r>
            <a:r>
              <a:rPr lang="en" sz="1400"/>
              <a:t>through statistical and visual exploration.</a:t>
            </a:r>
            <a:endParaRPr sz="1400"/>
          </a:p>
        </p:txBody>
      </p:sp>
      <p:sp>
        <p:nvSpPr>
          <p:cNvPr id="766" name="Google Shape;766;p39"/>
          <p:cNvSpPr/>
          <p:nvPr/>
        </p:nvSpPr>
        <p:spPr>
          <a:xfrm>
            <a:off x="7379613" y="23448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39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p39"/>
          <p:cNvSpPr txBox="1"/>
          <p:nvPr/>
        </p:nvSpPr>
        <p:spPr>
          <a:xfrm>
            <a:off x="6314675" y="1926600"/>
            <a:ext cx="21957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Build forecasting models to predict future crop yields.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769" name="Google Shape;769;p39"/>
          <p:cNvPicPr preferRelativeResize="0"/>
          <p:nvPr/>
        </p:nvPicPr>
        <p:blipFill rotWithShape="1">
          <a:blip r:embed="rId3">
            <a:alphaModFix/>
          </a:blip>
          <a:srcRect b="0" l="0" r="0" t="21984"/>
          <a:stretch/>
        </p:blipFill>
        <p:spPr>
          <a:xfrm>
            <a:off x="0" y="3203600"/>
            <a:ext cx="9144001" cy="1939900"/>
          </a:xfrm>
          <a:prstGeom prst="rect">
            <a:avLst/>
          </a:prstGeom>
          <a:noFill/>
          <a:ln>
            <a:noFill/>
          </a:ln>
        </p:spPr>
      </p:pic>
      <p:sp>
        <p:nvSpPr>
          <p:cNvPr id="770" name="Google Shape;770;p39"/>
          <p:cNvSpPr txBox="1"/>
          <p:nvPr>
            <p:ph type="ctrTitle"/>
          </p:nvPr>
        </p:nvSpPr>
        <p:spPr>
          <a:xfrm>
            <a:off x="4075038" y="15373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Analysis</a:t>
            </a:r>
            <a:endParaRPr sz="1800"/>
          </a:p>
        </p:txBody>
      </p:sp>
      <p:sp>
        <p:nvSpPr>
          <p:cNvPr id="771" name="Google Shape;771;p39"/>
          <p:cNvSpPr txBox="1"/>
          <p:nvPr>
            <p:ph idx="4294967295" type="subTitle"/>
          </p:nvPr>
        </p:nvSpPr>
        <p:spPr>
          <a:xfrm>
            <a:off x="1034125" y="1888200"/>
            <a:ext cx="23862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Explore the structure, quality, and key features of the agricultural dataset.</a:t>
            </a: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0"/>
          <p:cNvSpPr txBox="1"/>
          <p:nvPr>
            <p:ph idx="4294967295" type="subTitle"/>
          </p:nvPr>
        </p:nvSpPr>
        <p:spPr>
          <a:xfrm>
            <a:off x="2512800" y="3266425"/>
            <a:ext cx="4118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40"/>
          <p:cNvSpPr txBox="1"/>
          <p:nvPr>
            <p:ph idx="4294967295" type="title"/>
          </p:nvPr>
        </p:nvSpPr>
        <p:spPr>
          <a:xfrm>
            <a:off x="2215650" y="1488950"/>
            <a:ext cx="5056500" cy="11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</a:t>
            </a:r>
            <a:endParaRPr sz="9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4"/>
          <p:cNvSpPr txBox="1"/>
          <p:nvPr>
            <p:ph idx="13" type="ctrTitle"/>
          </p:nvPr>
        </p:nvSpPr>
        <p:spPr>
          <a:xfrm>
            <a:off x="6316200" y="3482700"/>
            <a:ext cx="27549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Canadian Crop Production</a:t>
            </a:r>
            <a:endParaRPr/>
          </a:p>
        </p:txBody>
      </p:sp>
      <p:sp>
        <p:nvSpPr>
          <p:cNvPr id="460" name="Google Shape;460;p24"/>
          <p:cNvSpPr txBox="1"/>
          <p:nvPr>
            <p:ph idx="1" type="subTitle"/>
          </p:nvPr>
        </p:nvSpPr>
        <p:spPr>
          <a:xfrm>
            <a:off x="6670298" y="407252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Yuqi Gu</a:t>
            </a:r>
            <a:endParaRPr/>
          </a:p>
        </p:txBody>
      </p:sp>
      <p:sp>
        <p:nvSpPr>
          <p:cNvPr id="461" name="Google Shape;461;p24"/>
          <p:cNvSpPr txBox="1"/>
          <p:nvPr>
            <p:ph idx="4" type="ctrTitle"/>
          </p:nvPr>
        </p:nvSpPr>
        <p:spPr>
          <a:xfrm>
            <a:off x="3729901" y="3465625"/>
            <a:ext cx="2586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WTA Match Analytics</a:t>
            </a:r>
            <a:endParaRPr/>
          </a:p>
        </p:txBody>
      </p:sp>
      <p:sp>
        <p:nvSpPr>
          <p:cNvPr id="462" name="Google Shape;462;p24"/>
          <p:cNvSpPr txBox="1"/>
          <p:nvPr>
            <p:ph type="ctrTitle"/>
          </p:nvPr>
        </p:nvSpPr>
        <p:spPr>
          <a:xfrm>
            <a:off x="689900" y="34730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Canadian Disaster</a:t>
            </a:r>
            <a:endParaRPr/>
          </a:p>
        </p:txBody>
      </p:sp>
      <p:sp>
        <p:nvSpPr>
          <p:cNvPr id="463" name="Google Shape;463;p24"/>
          <p:cNvSpPr txBox="1"/>
          <p:nvPr>
            <p:ph idx="2" type="subTitle"/>
          </p:nvPr>
        </p:nvSpPr>
        <p:spPr>
          <a:xfrm>
            <a:off x="1221150" y="399632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Yongdong</a:t>
            </a:r>
            <a:endParaRPr/>
          </a:p>
        </p:txBody>
      </p:sp>
      <p:sp>
        <p:nvSpPr>
          <p:cNvPr id="464" name="Google Shape;464;p24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65" name="Google Shape;465;p24"/>
          <p:cNvSpPr txBox="1"/>
          <p:nvPr>
            <p:ph idx="5" type="subTitle"/>
          </p:nvPr>
        </p:nvSpPr>
        <p:spPr>
          <a:xfrm>
            <a:off x="3779700" y="4043423"/>
            <a:ext cx="1755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Kan Zhou</a:t>
            </a:r>
            <a:endParaRPr/>
          </a:p>
        </p:txBody>
      </p:sp>
      <p:sp>
        <p:nvSpPr>
          <p:cNvPr id="466" name="Google Shape;466;p24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67" name="Google Shape;467;p24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68" name="Google Shape;468;p24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69" name="Google Shape;469;p24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24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24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2" name="Google Shape;472;p24"/>
          <p:cNvCxnSpPr>
            <a:stCxn id="469" idx="1"/>
            <a:endCxn id="464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24"/>
          <p:cNvCxnSpPr>
            <a:stCxn id="470" idx="1"/>
            <a:endCxn id="466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24"/>
          <p:cNvCxnSpPr>
            <a:stCxn id="471" idx="1"/>
            <a:endCxn id="468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5" name="Google Shape;475;p24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4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24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" name="Google Shape;478;p24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79" name="Google Shape;479;p24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3" name="Google Shape;483;p24" title="cla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2825" y="1554475"/>
            <a:ext cx="824101" cy="84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4" name="Google Shape;484;p24" title="tenni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2813" y="2034975"/>
            <a:ext cx="316325" cy="31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5"/>
          <p:cNvSpPr txBox="1"/>
          <p:nvPr>
            <p:ph type="ctrTitle"/>
          </p:nvPr>
        </p:nvSpPr>
        <p:spPr>
          <a:xfrm>
            <a:off x="590827" y="508825"/>
            <a:ext cx="5502900" cy="219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Canadian Disaster</a:t>
            </a:r>
            <a:r>
              <a:rPr lang="en"/>
              <a:t> Dataset</a:t>
            </a:r>
            <a:endParaRPr/>
          </a:p>
        </p:txBody>
      </p:sp>
      <p:sp>
        <p:nvSpPr>
          <p:cNvPr id="490" name="Google Shape;490;p25"/>
          <p:cNvSpPr txBox="1"/>
          <p:nvPr>
            <p:ph idx="1" type="subTitle"/>
          </p:nvPr>
        </p:nvSpPr>
        <p:spPr>
          <a:xfrm>
            <a:off x="1791575" y="2995613"/>
            <a:ext cx="310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Yongdong Xiang</a:t>
            </a:r>
            <a:endParaRPr/>
          </a:p>
        </p:txBody>
      </p:sp>
      <p:sp>
        <p:nvSpPr>
          <p:cNvPr id="491" name="Google Shape;491;p25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5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93" name="Google Shape;493;p25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5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5" name="Google Shape;495;p25"/>
          <p:cNvCxnSpPr>
            <a:stCxn id="491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26"/>
          <p:cNvSpPr txBox="1"/>
          <p:nvPr>
            <p:ph idx="1" type="body"/>
          </p:nvPr>
        </p:nvSpPr>
        <p:spPr>
          <a:xfrm>
            <a:off x="618825" y="1681100"/>
            <a:ext cx="4164900" cy="21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Manitoba wildfires forced evacuation of over </a:t>
            </a:r>
            <a:r>
              <a:rPr lang="en">
                <a:solidFill>
                  <a:schemeClr val="accent6"/>
                </a:solidFill>
              </a:rPr>
              <a:t>17,000 </a:t>
            </a:r>
            <a:r>
              <a:rPr lang="en"/>
              <a:t>people.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Smoke caused severe air quality warnings across the province.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6"/>
          <p:cNvSpPr txBox="1"/>
          <p:nvPr>
            <p:ph type="ctrTitle"/>
          </p:nvPr>
        </p:nvSpPr>
        <p:spPr>
          <a:xfrm>
            <a:off x="618825" y="411675"/>
            <a:ext cx="3868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anitoba Wildfire</a:t>
            </a:r>
            <a:endParaRPr/>
          </a:p>
        </p:txBody>
      </p:sp>
      <p:grpSp>
        <p:nvGrpSpPr>
          <p:cNvPr id="502" name="Google Shape;502;p26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03" name="Google Shape;503;p26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6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6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6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6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08" name="Google Shape;508;p26"/>
          <p:cNvPicPr preferRelativeResize="0"/>
          <p:nvPr/>
        </p:nvPicPr>
        <p:blipFill rotWithShape="1">
          <a:blip r:embed="rId3">
            <a:alphaModFix/>
          </a:blip>
          <a:srcRect b="0" l="33321" r="27029" t="0"/>
          <a:stretch/>
        </p:blipFill>
        <p:spPr>
          <a:xfrm>
            <a:off x="5275200" y="0"/>
            <a:ext cx="38688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27"/>
          <p:cNvSpPr txBox="1"/>
          <p:nvPr>
            <p:ph idx="1" type="body"/>
          </p:nvPr>
        </p:nvSpPr>
        <p:spPr>
          <a:xfrm>
            <a:off x="618825" y="1350625"/>
            <a:ext cx="4165800" cy="22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About </a:t>
            </a:r>
            <a:r>
              <a:rPr lang="en">
                <a:solidFill>
                  <a:schemeClr val="accent6"/>
                </a:solidFill>
              </a:rPr>
              <a:t>1,100</a:t>
            </a:r>
            <a:r>
              <a:rPr lang="en"/>
              <a:t> Manitoba wildfire evacuees remain in group shelters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/>
              <a:t>UW facilities are used as emergency shelter</a:t>
            </a:r>
            <a:endParaRPr/>
          </a:p>
        </p:txBody>
      </p:sp>
      <p:sp>
        <p:nvSpPr>
          <p:cNvPr id="514" name="Google Shape;514;p27"/>
          <p:cNvSpPr txBox="1"/>
          <p:nvPr>
            <p:ph type="ctrTitle"/>
          </p:nvPr>
        </p:nvSpPr>
        <p:spPr>
          <a:xfrm>
            <a:off x="618825" y="411675"/>
            <a:ext cx="3868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UW </a:t>
            </a:r>
            <a:r>
              <a:rPr lang="en"/>
              <a:t>Emergency </a:t>
            </a:r>
            <a:r>
              <a:rPr lang="en"/>
              <a:t>S</a:t>
            </a:r>
            <a:r>
              <a:rPr lang="en"/>
              <a:t>helter</a:t>
            </a:r>
            <a:endParaRPr/>
          </a:p>
        </p:txBody>
      </p:sp>
      <p:grpSp>
        <p:nvGrpSpPr>
          <p:cNvPr id="515" name="Google Shape;515;p27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16" name="Google Shape;516;p27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21" name="Google Shape;521;p27"/>
          <p:cNvPicPr preferRelativeResize="0"/>
          <p:nvPr/>
        </p:nvPicPr>
        <p:blipFill rotWithShape="1">
          <a:blip r:embed="rId3">
            <a:alphaModFix/>
          </a:blip>
          <a:srcRect b="-18287" l="0" r="0" t="0"/>
          <a:stretch/>
        </p:blipFill>
        <p:spPr>
          <a:xfrm>
            <a:off x="4885250" y="-1875"/>
            <a:ext cx="4258676" cy="319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2" name="Google Shape;522;p27"/>
          <p:cNvPicPr preferRelativeResize="0"/>
          <p:nvPr/>
        </p:nvPicPr>
        <p:blipFill rotWithShape="1">
          <a:blip r:embed="rId4">
            <a:alphaModFix/>
          </a:blip>
          <a:srcRect b="473" l="33893" r="0" t="50753"/>
          <a:stretch/>
        </p:blipFill>
        <p:spPr>
          <a:xfrm>
            <a:off x="4885250" y="2786950"/>
            <a:ext cx="4258673" cy="235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8"/>
          <p:cNvSpPr txBox="1"/>
          <p:nvPr>
            <p:ph idx="1" type="body"/>
          </p:nvPr>
        </p:nvSpPr>
        <p:spPr>
          <a:xfrm>
            <a:off x="618825" y="1372000"/>
            <a:ext cx="4234200" cy="26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SzPts val="2500"/>
              <a:buFont typeface="Share Tech"/>
              <a:buChar char="●"/>
            </a:pP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1,000+ Canadian disasters since 1900</a:t>
            </a:r>
            <a:endParaRPr>
              <a:latin typeface="Share Tech"/>
              <a:ea typeface="Share Tech"/>
              <a:cs typeface="Share Tech"/>
              <a:sym typeface="Share Tech"/>
            </a:endParaRPr>
          </a:p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Font typeface="Share Tech"/>
              <a:buChar char="●"/>
            </a:pP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Natural, tech, and conflict events</a:t>
            </a:r>
            <a:endParaRPr>
              <a:latin typeface="Share Tech"/>
              <a:ea typeface="Share Tech"/>
              <a:cs typeface="Share Tech"/>
              <a:sym typeface="Share Tech"/>
            </a:endParaRPr>
          </a:p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Font typeface="Share Tech"/>
              <a:buChar char="●"/>
            </a:pP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Key fields: type, date, location, deaths, evacuees, cost</a:t>
            </a:r>
            <a:endParaRPr>
              <a:latin typeface="Share Tech"/>
              <a:ea typeface="Share Tech"/>
              <a:cs typeface="Share Tech"/>
              <a:sym typeface="Share Tech"/>
            </a:endParaRPr>
          </a:p>
          <a:p>
            <a:pPr indent="-387350" lvl="0" marL="457200" rtl="0" algn="l">
              <a:spcBef>
                <a:spcPts val="1000"/>
              </a:spcBef>
              <a:spcAft>
                <a:spcPts val="0"/>
              </a:spcAft>
              <a:buSzPts val="2500"/>
              <a:buFont typeface="Share Tech"/>
              <a:buChar char="●"/>
            </a:pPr>
            <a:r>
              <a:rPr lang="en">
                <a:latin typeface="Share Tech"/>
                <a:ea typeface="Share Tech"/>
                <a:cs typeface="Share Tech"/>
                <a:sym typeface="Share Tech"/>
              </a:rPr>
              <a:t>Available on Kaggle &amp; open.canada.ca</a:t>
            </a:r>
            <a:endParaRPr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528" name="Google Shape;528;p28"/>
          <p:cNvSpPr txBox="1"/>
          <p:nvPr>
            <p:ph type="ctrTitle"/>
          </p:nvPr>
        </p:nvSpPr>
        <p:spPr>
          <a:xfrm>
            <a:off x="618825" y="411675"/>
            <a:ext cx="5280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Canadian Disaster Dataset</a:t>
            </a:r>
            <a:endParaRPr/>
          </a:p>
        </p:txBody>
      </p:sp>
      <p:grpSp>
        <p:nvGrpSpPr>
          <p:cNvPr id="529" name="Google Shape;529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30" name="Google Shape;530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35" name="Google Shape;53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9875" y="917512"/>
            <a:ext cx="4134125" cy="330847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9"/>
          <p:cNvSpPr txBox="1"/>
          <p:nvPr>
            <p:ph idx="4294967295" type="ctrTitle"/>
          </p:nvPr>
        </p:nvSpPr>
        <p:spPr>
          <a:xfrm>
            <a:off x="618825" y="411675"/>
            <a:ext cx="5280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Aim to Explore</a:t>
            </a:r>
            <a:endParaRPr/>
          </a:p>
        </p:txBody>
      </p:sp>
      <p:pic>
        <p:nvPicPr>
          <p:cNvPr id="541" name="Google Shape;54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074" y="1658075"/>
            <a:ext cx="3720350" cy="2469400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29"/>
          <p:cNvSpPr txBox="1"/>
          <p:nvPr>
            <p:ph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Prediction</a:t>
            </a:r>
            <a:endParaRPr sz="1800"/>
          </a:p>
        </p:txBody>
      </p:sp>
      <p:sp>
        <p:nvSpPr>
          <p:cNvPr id="543" name="Google Shape;543;p29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9"/>
          <p:cNvSpPr txBox="1"/>
          <p:nvPr>
            <p:ph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Patterns</a:t>
            </a:r>
            <a:endParaRPr sz="1800"/>
          </a:p>
        </p:txBody>
      </p:sp>
      <p:sp>
        <p:nvSpPr>
          <p:cNvPr id="545" name="Google Shape;545;p29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Are there patterns in type, location, or impact over time?</a:t>
            </a:r>
            <a:endParaRPr sz="1400"/>
          </a:p>
        </p:txBody>
      </p:sp>
      <p:sp>
        <p:nvSpPr>
          <p:cNvPr id="546" name="Google Shape;546;p29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9"/>
          <p:cNvSpPr txBox="1"/>
          <p:nvPr>
            <p:ph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Drivers</a:t>
            </a:r>
            <a:endParaRPr sz="1800"/>
          </a:p>
        </p:txBody>
      </p:sp>
      <p:sp>
        <p:nvSpPr>
          <p:cNvPr id="548" name="Google Shape;548;p29"/>
          <p:cNvSpPr txBox="1"/>
          <p:nvPr>
            <p:ph idx="4294967295" type="subTitle"/>
          </p:nvPr>
        </p:nvSpPr>
        <p:spPr>
          <a:xfrm>
            <a:off x="4511475" y="3569550"/>
            <a:ext cx="2313300" cy="96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What factors drive large-scale evacuations or responses?</a:t>
            </a:r>
            <a:endParaRPr sz="1400"/>
          </a:p>
        </p:txBody>
      </p:sp>
      <p:sp>
        <p:nvSpPr>
          <p:cNvPr id="549" name="Google Shape;549;p29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9"/>
          <p:cNvSpPr txBox="1"/>
          <p:nvPr/>
        </p:nvSpPr>
        <p:spPr>
          <a:xfrm>
            <a:off x="4591575" y="1925225"/>
            <a:ext cx="20403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Can disaster trends be modeled to support future predictions?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0"/>
          <p:cNvSpPr txBox="1"/>
          <p:nvPr>
            <p:ph type="ctrTitle"/>
          </p:nvPr>
        </p:nvSpPr>
        <p:spPr>
          <a:xfrm>
            <a:off x="731200" y="520575"/>
            <a:ext cx="5875800" cy="317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>
                <a:solidFill>
                  <a:schemeClr val="accent6"/>
                </a:solidFill>
              </a:rPr>
              <a:t>Analyzing Trends, Rankings, and Match Outcomes in Women’s Tennis</a:t>
            </a:r>
            <a:endParaRPr sz="38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——</a:t>
            </a:r>
            <a:r>
              <a:rPr lang="en" sz="2400"/>
              <a:t>WTA(Women's Tennis Association) Insights</a:t>
            </a:r>
            <a:endParaRPr sz="2400"/>
          </a:p>
        </p:txBody>
      </p:sp>
      <p:sp>
        <p:nvSpPr>
          <p:cNvPr id="556" name="Google Shape;556;p30"/>
          <p:cNvSpPr txBox="1"/>
          <p:nvPr>
            <p:ph idx="1" type="subTitle"/>
          </p:nvPr>
        </p:nvSpPr>
        <p:spPr>
          <a:xfrm>
            <a:off x="2004625" y="4148338"/>
            <a:ext cx="3101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Kan Z</a:t>
            </a:r>
            <a:r>
              <a:rPr lang="en"/>
              <a:t>hou</a:t>
            </a:r>
            <a:endParaRPr/>
          </a:p>
        </p:txBody>
      </p:sp>
      <p:sp>
        <p:nvSpPr>
          <p:cNvPr id="557" name="Google Shape;557;p30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30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59" name="Google Shape;559;p30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30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1" name="Google Shape;561;p30"/>
          <p:cNvCxnSpPr>
            <a:stCxn id="55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62" name="Google Shape;562;p30" title="two-racket-tennis-ball-illustra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2175" y="-149000"/>
            <a:ext cx="1971225" cy="197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Google Shape;567;p31" title="tenn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193128">
            <a:off x="7232139" y="4811765"/>
            <a:ext cx="301273" cy="301273"/>
          </a:xfrm>
          <a:prstGeom prst="rect">
            <a:avLst/>
          </a:prstGeom>
          <a:noFill/>
          <a:ln>
            <a:noFill/>
          </a:ln>
        </p:spPr>
      </p:pic>
      <p:sp>
        <p:nvSpPr>
          <p:cNvPr id="568" name="Google Shape;568;p31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73"/>
                </a:solidFill>
              </a:rPr>
              <a:t>WTA Insights——Dataset Overview</a:t>
            </a:r>
            <a:endParaRPr>
              <a:solidFill>
                <a:srgbClr val="FF9973"/>
              </a:solidFill>
            </a:endParaRPr>
          </a:p>
        </p:txBody>
      </p:sp>
      <p:sp>
        <p:nvSpPr>
          <p:cNvPr id="569" name="Google Shape;569;p31"/>
          <p:cNvSpPr txBox="1"/>
          <p:nvPr>
            <p:ph type="ctrTitle"/>
          </p:nvPr>
        </p:nvSpPr>
        <p:spPr>
          <a:xfrm>
            <a:off x="931233" y="1196025"/>
            <a:ext cx="37251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Repository——</a:t>
            </a:r>
            <a:r>
              <a:rPr i="1" lang="en"/>
              <a:t>tennis_wta</a:t>
            </a:r>
            <a:endParaRPr i="1"/>
          </a:p>
        </p:txBody>
      </p:sp>
      <p:sp>
        <p:nvSpPr>
          <p:cNvPr id="570" name="Google Shape;570;p31"/>
          <p:cNvSpPr txBox="1"/>
          <p:nvPr>
            <p:ph idx="1" type="subTitle"/>
          </p:nvPr>
        </p:nvSpPr>
        <p:spPr>
          <a:xfrm>
            <a:off x="931250" y="1684100"/>
            <a:ext cx="4127400" cy="7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https://github.com/JeffSackmann/tennis_wta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ublished by Jeff Sackmann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31"/>
          <p:cNvSpPr txBox="1"/>
          <p:nvPr>
            <p:ph idx="2" type="ctrTitle"/>
          </p:nvPr>
        </p:nvSpPr>
        <p:spPr>
          <a:xfrm>
            <a:off x="6037347" y="1196025"/>
            <a:ext cx="2150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572" name="Google Shape;572;p31"/>
          <p:cNvSpPr txBox="1"/>
          <p:nvPr>
            <p:ph idx="3" type="subTitle"/>
          </p:nvPr>
        </p:nvSpPr>
        <p:spPr>
          <a:xfrm>
            <a:off x="4939075" y="1684100"/>
            <a:ext cx="3248700" cy="14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real-time data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Last updated at 2024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injury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live status info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weather info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to add 2025 data manually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3" name="Google Shape;573;p31"/>
          <p:cNvCxnSpPr>
            <a:stCxn id="569" idx="1"/>
          </p:cNvCxnSpPr>
          <p:nvPr/>
        </p:nvCxnSpPr>
        <p:spPr>
          <a:xfrm>
            <a:off x="931233" y="1484925"/>
            <a:ext cx="2931300" cy="2608200"/>
          </a:xfrm>
          <a:prstGeom prst="bentConnector3">
            <a:avLst>
              <a:gd fmla="val -8124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p31"/>
          <p:cNvCxnSpPr>
            <a:stCxn id="571" idx="3"/>
          </p:cNvCxnSpPr>
          <p:nvPr/>
        </p:nvCxnSpPr>
        <p:spPr>
          <a:xfrm flipH="1">
            <a:off x="6189747" y="1484925"/>
            <a:ext cx="1998000" cy="2956200"/>
          </a:xfrm>
          <a:prstGeom prst="bentConnector4">
            <a:avLst>
              <a:gd fmla="val -11918" name="adj1"/>
              <a:gd fmla="val 54886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5" name="Google Shape;575;p31"/>
          <p:cNvSpPr/>
          <p:nvPr/>
        </p:nvSpPr>
        <p:spPr>
          <a:xfrm>
            <a:off x="542634" y="42466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31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31"/>
          <p:cNvSpPr txBox="1"/>
          <p:nvPr>
            <p:ph idx="2" type="ctrTitle"/>
          </p:nvPr>
        </p:nvSpPr>
        <p:spPr>
          <a:xfrm>
            <a:off x="931247" y="2500125"/>
            <a:ext cx="2150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578" name="Google Shape;578;p31"/>
          <p:cNvSpPr txBox="1"/>
          <p:nvPr>
            <p:ph idx="1" type="subTitle"/>
          </p:nvPr>
        </p:nvSpPr>
        <p:spPr>
          <a:xfrm>
            <a:off x="931250" y="3015950"/>
            <a:ext cx="4127400" cy="8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Free and open-source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Clean, structured CSV format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Historical WTA singles match data (1968–2024)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9" name="Google Shape;579;p31" title="tenn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25" y="500475"/>
            <a:ext cx="400200" cy="4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p31" title="bag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97075" y="3470150"/>
            <a:ext cx="2034833" cy="167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1" name="Google Shape;581;p31" title="tenn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243236">
            <a:off x="6572539" y="4643240"/>
            <a:ext cx="301273" cy="301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